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66" r:id="rId4"/>
    <p:sldId id="267" r:id="rId5"/>
    <p:sldId id="268" r:id="rId6"/>
    <p:sldId id="271" r:id="rId7"/>
    <p:sldId id="272" r:id="rId8"/>
    <p:sldId id="273" r:id="rId9"/>
    <p:sldId id="275" r:id="rId10"/>
    <p:sldId id="277" r:id="rId11"/>
    <p:sldId id="278" r:id="rId12"/>
    <p:sldId id="280" r:id="rId13"/>
    <p:sldId id="260" r:id="rId14"/>
    <p:sldId id="270" r:id="rId15"/>
    <p:sldId id="274" r:id="rId16"/>
    <p:sldId id="269" r:id="rId17"/>
    <p:sldId id="258" r:id="rId18"/>
    <p:sldId id="283" r:id="rId19"/>
    <p:sldId id="282" r:id="rId20"/>
    <p:sldId id="281" r:id="rId21"/>
    <p:sldId id="284" r:id="rId22"/>
    <p:sldId id="265" r:id="rId2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4FDCE1-FF5D-47F0-A6D5-27D7E32ED954}" v="1363" dt="2025-02-03T13:25:11.1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1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2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196CA0-6720-F4D4-0348-C6371A8C86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C77F400-0DDA-6055-3B0F-4223FADA91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BEBC50-931A-81B6-57DF-B0D7B62FF2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47D8E-6E12-4500-9D99-5A74A26A22A3}" type="datetimeFigureOut">
              <a:rPr lang="es-ES" smtClean="0"/>
              <a:t>03/02/2025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B8169E-3215-1B52-9308-F96B523F6E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CAE7A7-EE4F-A1B8-A0B2-600296512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4EB00-181C-4DE7-83C9-3FE4C38A9F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6721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BA6A3C-E642-1BDB-5F86-9A5E8759AE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5D4EF81-5673-C5B3-9F9E-7C8A115219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F7075B7-0A96-8810-F6AD-5FE4445A2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47D8E-6E12-4500-9D99-5A74A26A22A3}" type="datetimeFigureOut">
              <a:rPr lang="es-ES" smtClean="0"/>
              <a:t>03/02/2025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4C63FDD-C021-FD50-3B25-B0D446383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B7D927-804A-5F7E-08D5-1DD6A1764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4EB00-181C-4DE7-83C9-3FE4C38A9F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6510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C560288-E2F4-B4EC-9575-84B43A6F2C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6A0936-0008-E56B-4668-1230E25096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3A7BC76-C089-324D-FB92-86BF7E0D9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47D8E-6E12-4500-9D99-5A74A26A22A3}" type="datetimeFigureOut">
              <a:rPr lang="es-ES" smtClean="0"/>
              <a:t>03/02/2025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0D3C48-870C-F94E-D20B-7245C41DE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D092DA-7064-7FCD-AF80-30488879A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4EB00-181C-4DE7-83C9-3FE4C38A9F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8213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EA7057-29B8-DD26-9422-5C87FF9B9A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BF43BC8-BD05-300E-7E04-F59151D5AD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A64A8A-0117-2388-CAF3-2BF0C53A7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47D8E-6E12-4500-9D99-5A74A26A22A3}" type="datetimeFigureOut">
              <a:rPr lang="es-ES" smtClean="0"/>
              <a:t>03/02/2025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2B1596E-908D-51DF-C142-5C5F535D5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9951A22-8053-9940-FE23-341EDBB82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4EB00-181C-4DE7-83C9-3FE4C38A9F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47604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FAC2F2-2891-C891-56FF-8C10704456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444FB9D-809C-E0C1-2AE9-7FF4466B0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FD55AB-879D-02DF-2C05-38E511D68E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47D8E-6E12-4500-9D99-5A74A26A22A3}" type="datetimeFigureOut">
              <a:rPr lang="es-ES" smtClean="0"/>
              <a:t>03/02/2025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F56254-419A-6B1D-20DB-97D4E233E6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913A3D-5926-12CB-A75B-6A8D05FE7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4EB00-181C-4DE7-83C9-3FE4C38A9F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4874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EBFEF4-C7B8-8601-1E2B-25F5C15D7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AE58FE4-CE25-9FC6-EDC4-7409B41C93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6F4C1AA-49BC-815F-2FE1-7C9150C7F4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5825873-AA7D-1E56-4867-EDA7B7955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47D8E-6E12-4500-9D99-5A74A26A22A3}" type="datetimeFigureOut">
              <a:rPr lang="es-ES" smtClean="0"/>
              <a:t>03/02/2025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A8F3E8D-DAE1-A037-4AC3-186574183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995E83D-7FE5-982F-BD2B-0F4D086CE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4EB00-181C-4DE7-83C9-3FE4C38A9F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5548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EC007E-26BD-8068-B5C7-CCEC164D3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66C0AD0-2867-9D14-19ED-E13052EAFA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1DDF2EA-840B-587E-0D49-D7DD0750DA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B661AAE-1BAB-37BA-BFBD-5B21E4B42C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30D3E1-B594-9078-8AFB-149EC0D7E0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DA9A398-9861-B017-A5BC-5FDA685819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47D8E-6E12-4500-9D99-5A74A26A22A3}" type="datetimeFigureOut">
              <a:rPr lang="es-ES" smtClean="0"/>
              <a:t>03/02/2025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3C551ED-AF9C-CDEF-1717-25ABC6B21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5F41950-99FB-BB19-1402-BC907F79B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4EB00-181C-4DE7-83C9-3FE4C38A9F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1148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70340A-594C-57E7-1025-C4BB9B6452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47D62C4-8FFD-62D7-E33D-079F186767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47D8E-6E12-4500-9D99-5A74A26A22A3}" type="datetimeFigureOut">
              <a:rPr lang="es-ES" smtClean="0"/>
              <a:t>03/02/2025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2681F80-6DA8-1EF8-095A-BE1CA08DE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472C1A9-0135-C516-183C-810BF3E1E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4EB00-181C-4DE7-83C9-3FE4C38A9F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71312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9A665A2-FA06-D2EC-93E6-E326E6B5FC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47D8E-6E12-4500-9D99-5A74A26A22A3}" type="datetimeFigureOut">
              <a:rPr lang="es-ES" smtClean="0"/>
              <a:t>03/02/2025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EA694DA-1292-B2AE-BCDF-D163ECBFC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E98DDD2-5F8B-5F28-CE83-34528FB80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4EB00-181C-4DE7-83C9-3FE4C38A9F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5567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292ECD-8463-FBEA-2947-DCEA612A9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8867A2D-48AF-74D1-7E3B-10E420527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7C7521-8AB2-87E1-0D0B-5F7CA1E70F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9991EE7-ECA3-5FE7-F858-C6A89B4E6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47D8E-6E12-4500-9D99-5A74A26A22A3}" type="datetimeFigureOut">
              <a:rPr lang="es-ES" smtClean="0"/>
              <a:t>03/02/2025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10C1387-8821-56ED-AEFE-F752787E8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2EFB87B-FF85-CA65-52F7-69A302857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4EB00-181C-4DE7-83C9-3FE4C38A9F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5636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D58E08-65BD-0665-5E6D-A959225D5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9154E8F-F24D-418F-B9C6-4AE1B5BA1C5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E966C7D-1510-316B-2615-CF988311B3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7220155-20FE-10F5-1754-0AA4713E3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47D8E-6E12-4500-9D99-5A74A26A22A3}" type="datetimeFigureOut">
              <a:rPr lang="es-ES" smtClean="0"/>
              <a:t>03/02/2025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6949CE5-FD77-6C37-FB53-0BF407E1B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93FA96-7977-B183-17BF-77AA21F8C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4EB00-181C-4DE7-83C9-3FE4C38A9F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9709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334139E-5406-D9FE-E26E-196963355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B1611B4-01DA-C806-91D2-06070BC920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E242D64-BAE3-9DFB-12AF-3625CB9E36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A47D8E-6E12-4500-9D99-5A74A26A22A3}" type="datetimeFigureOut">
              <a:rPr lang="es-ES" smtClean="0"/>
              <a:t>03/02/2025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5C7C932-86A3-5F69-9418-2F585BD060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D818C22-59E9-6CB3-1348-8F3EB600F9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94EB00-181C-4DE7-83C9-3FE4C38A9F3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8772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425835-AD3C-0752-27E9-A0C4AD245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Rectangle 22">
            <a:extLst>
              <a:ext uri="{FF2B5EF4-FFF2-40B4-BE49-F238E27FC236}">
                <a16:creationId xmlns:a16="http://schemas.microsoft.com/office/drawing/2014/main" id="{E6659C6F-A29D-4D83-86DA-5B0289733C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65AEA5A9-0D1E-C4A3-5C6A-20559FC3A0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589" r="4485" b="-3"/>
          <a:stretch/>
        </p:blipFill>
        <p:spPr>
          <a:xfrm>
            <a:off x="8142513" y="-9403"/>
            <a:ext cx="4049486" cy="3681383"/>
          </a:xfrm>
          <a:prstGeom prst="rect">
            <a:avLst/>
          </a:prstGeom>
        </p:spPr>
      </p:pic>
      <p:pic>
        <p:nvPicPr>
          <p:cNvPr id="3" name="Imagen 2" descr="Imagen que contiene par, café, puesto, cama&#10;&#10;Descripción generada automáticamente">
            <a:extLst>
              <a:ext uri="{FF2B5EF4-FFF2-40B4-BE49-F238E27FC236}">
                <a16:creationId xmlns:a16="http://schemas.microsoft.com/office/drawing/2014/main" id="{CA3E811E-1868-BA06-BC60-ACF4CC9661D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27" r="1" b="26310"/>
          <a:stretch/>
        </p:blipFill>
        <p:spPr>
          <a:xfrm>
            <a:off x="4472902" y="-18847"/>
            <a:ext cx="3669610" cy="368140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64C86C5-0D35-5166-CBDE-5B8CB73F6D9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4158" r="29392"/>
          <a:stretch/>
        </p:blipFill>
        <p:spPr>
          <a:xfrm>
            <a:off x="5438774" y="3681405"/>
            <a:ext cx="6753225" cy="3176595"/>
          </a:xfrm>
          <a:prstGeom prst="rect">
            <a:avLst/>
          </a:prstGeom>
        </p:spPr>
      </p:pic>
      <p:sp>
        <p:nvSpPr>
          <p:cNvPr id="247" name="Rectangle 24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43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F586315-130A-314D-ACED-75663EB0D3B9}"/>
              </a:ext>
            </a:extLst>
          </p:cNvPr>
          <p:cNvSpPr txBox="1"/>
          <p:nvPr/>
        </p:nvSpPr>
        <p:spPr>
          <a:xfrm>
            <a:off x="754951" y="2551538"/>
            <a:ext cx="4548569" cy="100583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just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dirty="0">
                <a:solidFill>
                  <a:schemeClr val="bg1"/>
                </a:solidFill>
                <a:latin typeface="Gill Sans MT" panose="020B0502020104020203" pitchFamily="34" charset="0"/>
                <a:ea typeface="+mj-ea"/>
                <a:cs typeface="+mj-cs"/>
              </a:rPr>
              <a:t>EDIFICIO PARA EL MANTENIMIENTO Y PUESTA EN VALOR DEL </a:t>
            </a:r>
            <a:r>
              <a:rPr lang="en-US" sz="2000" kern="1200" dirty="0">
                <a:solidFill>
                  <a:schemeClr val="bg1"/>
                </a:solidFill>
                <a:latin typeface="Gill Sans MT" panose="020B0502020104020203" pitchFamily="34" charset="0"/>
                <a:ea typeface="+mj-ea"/>
                <a:cs typeface="+mj-cs"/>
              </a:rPr>
              <a:t> YACIMIENTO DE CASAS DE TURUÑUELO DE ABAJO</a:t>
            </a:r>
          </a:p>
        </p:txBody>
      </p:sp>
      <p:cxnSp>
        <p:nvCxnSpPr>
          <p:cNvPr id="248" name="Straight Connector 26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3681408"/>
            <a:ext cx="113537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8628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CA4CBC-EDCC-0D53-3C8D-059B22859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3893F7A-4B41-2316-7747-4B5C98818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F981CC8-6B0D-F713-43C5-B9CFA2CEBC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8FC52E2-9FEB-8A54-92DB-19001D48A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9960F86-B030-A135-0551-27B8E5AF44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22C331C-70AB-86C6-C3B0-3379D66C82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FC42C63-758D-38ED-DB4E-E795A25C71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E063311-672C-8923-31CF-C4ECDC44E6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731F0493-74AA-72E5-FE47-9783CEC957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" y="2639262"/>
            <a:ext cx="4090916" cy="19756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kern="1200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CARACTERÍSTICAS DEL EDIFICIO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CCEB5A3-4DF3-AEAF-AC15-84D39503B27C}"/>
              </a:ext>
            </a:extLst>
          </p:cNvPr>
          <p:cNvSpPr txBox="1"/>
          <p:nvPr/>
        </p:nvSpPr>
        <p:spPr>
          <a:xfrm>
            <a:off x="5663396" y="2639262"/>
            <a:ext cx="5868924" cy="47000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57150" algn="just">
              <a:lnSpc>
                <a:spcPct val="90000"/>
              </a:lnSpc>
              <a:spcAft>
                <a:spcPts val="600"/>
              </a:spcAft>
            </a:pPr>
            <a:r>
              <a:rPr lang="es-ES" sz="1700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ALTURA MÁXIMA EXTERIOR: 19,68 M.</a:t>
            </a: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s-ES" sz="1700" dirty="0">
              <a:solidFill>
                <a:schemeClr val="accent1">
                  <a:lumMod val="75000"/>
                </a:schemeClr>
              </a:solidFill>
              <a:latin typeface="Gill Sans MT" panose="020B0502020104020203" pitchFamily="34" charset="0"/>
            </a:endParaRP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r>
              <a:rPr lang="es-ES" sz="1700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SUPERFICIE TOTAL CONSTRUIDA: 10.568 M².</a:t>
            </a: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s-ES" sz="1700" dirty="0">
              <a:solidFill>
                <a:schemeClr val="accent1">
                  <a:lumMod val="75000"/>
                </a:schemeClr>
              </a:solidFill>
              <a:latin typeface="Gill Sans MT" panose="020B0502020104020203" pitchFamily="34" charset="0"/>
            </a:endParaRP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r>
              <a:rPr lang="es-ES" sz="1700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APOYO EN 32 ZAPATAS EXTERIORES AL YACIMIENTO.</a:t>
            </a: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s-ES" sz="1700" dirty="0">
              <a:solidFill>
                <a:schemeClr val="accent1">
                  <a:lumMod val="75000"/>
                </a:schemeClr>
              </a:solidFill>
              <a:latin typeface="Gill Sans MT" panose="020B0502020104020203" pitchFamily="34" charset="0"/>
            </a:endParaRP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r>
              <a:rPr lang="es-ES" sz="1700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TERMINADA CON UNA CUBIERTA AJARDINADA SEMBRADA </a:t>
            </a:r>
            <a:r>
              <a:rPr lang="es-ES" sz="170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DE HERBACEAS.</a:t>
            </a:r>
            <a:endParaRPr lang="es-ES" sz="1700" dirty="0">
              <a:solidFill>
                <a:schemeClr val="accent1">
                  <a:lumMod val="75000"/>
                </a:schemeClr>
              </a:solidFill>
              <a:latin typeface="Gill Sans MT" panose="020B0502020104020203" pitchFamily="34" charset="0"/>
            </a:endParaRP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sz="1700" dirty="0">
              <a:solidFill>
                <a:schemeClr val="tx2"/>
              </a:solidFill>
              <a:latin typeface="Gill Sans MT" panose="020B0502020104020203" pitchFamily="34" charset="0"/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tx2"/>
              </a:solidFill>
            </a:endParaRP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ADB19B5B-EC38-E019-720E-C75F41251FF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934" t="16958" r="934" b="1147"/>
          <a:stretch/>
        </p:blipFill>
        <p:spPr>
          <a:xfrm>
            <a:off x="4589759" y="204011"/>
            <a:ext cx="7440622" cy="178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7540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C48F29-DF7F-2428-9B0E-8FA04ED53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BC046C-58DB-4D32-382D-9433BF9000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7E29AD7-66D0-989F-7080-15F8D71907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CE92E70-160A-AF13-1EC8-B51C96F1C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A7350AB-B91E-2004-DE18-795DC5FD61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FAEAEC5-070A-70C9-588E-3C95982E4E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534DB98-3EC3-D7CB-E2C6-B2ABAE62B8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874001C-7E61-FE13-3819-8CB1F758EB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2EA3460F-328C-1D3C-7218-31FF0FC88B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" y="2639262"/>
            <a:ext cx="4090916" cy="19756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kern="1200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CARACTERÍSTICAS DEL EDIFICIO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6589C4B-C451-8CB9-6F0C-167DA02570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5811" y="-161855"/>
            <a:ext cx="6221878" cy="695801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C1CC5A9-1AEF-AEA4-947E-0391777C1C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359573" y="2609270"/>
            <a:ext cx="6676021" cy="158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470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BBCD2B-CFB3-5BD5-6460-8A4CB26F0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4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0E1314AE-847E-7B22-1C1F-2CDDF85F8F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5550" y="0"/>
            <a:ext cx="10344150" cy="6858000"/>
          </a:xfrm>
          <a:prstGeom prst="rect">
            <a:avLst/>
          </a:prstGeom>
        </p:spPr>
      </p:pic>
      <p:sp>
        <p:nvSpPr>
          <p:cNvPr id="38" name="Rectangle 36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ectangle 38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2" name="Rectangle 40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4175FD54-266B-DF0F-B8EE-B30857CD57E7}"/>
              </a:ext>
            </a:extLst>
          </p:cNvPr>
          <p:cNvSpPr txBox="1">
            <a:spLocks/>
          </p:cNvSpPr>
          <p:nvPr/>
        </p:nvSpPr>
        <p:spPr>
          <a:xfrm>
            <a:off x="109728" y="2639262"/>
            <a:ext cx="4090916" cy="1975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CARACTERÍSTICAS DEL EDIFICIO</a:t>
            </a:r>
          </a:p>
        </p:txBody>
      </p:sp>
    </p:spTree>
    <p:extLst>
      <p:ext uri="{BB962C8B-B14F-4D97-AF65-F5344CB8AC3E}">
        <p14:creationId xmlns:p14="http://schemas.microsoft.com/office/powerpoint/2010/main" val="2149319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FD4AC5-6DD6-F74F-F931-0EDAE2ED7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7CB8336-A3BB-B3BC-A26E-82A7180D4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9461340-BB17-6044-6A5A-1C26366C8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5B253F9-F6AA-33C5-EDD5-9AD98CB6C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6AF203C-9D66-9E2D-7D94-02AB8ADA01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E9FFA68-082A-3209-5234-D85E325019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86770782-2EE8-567A-09BC-6572763620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E2B0BE3-55D2-7BA5-C007-C0A73799E8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6F6ACA48-D42B-AED3-CB94-35B6F0DF77C7}"/>
              </a:ext>
            </a:extLst>
          </p:cNvPr>
          <p:cNvSpPr txBox="1"/>
          <p:nvPr/>
        </p:nvSpPr>
        <p:spPr>
          <a:xfrm>
            <a:off x="5559997" y="1459814"/>
            <a:ext cx="5868924" cy="5526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sz="1700" dirty="0">
              <a:solidFill>
                <a:schemeClr val="tx2"/>
              </a:solidFill>
              <a:latin typeface="Gill Sans MT" panose="020B0502020104020203" pitchFamily="34" charset="0"/>
            </a:endParaRP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r>
              <a:rPr lang="en-US" sz="1700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LOS ESTUDIOS Y PROSPECCIONES PREVIAS REALIZADAS, PERMITEN ASEGURAR QUE LA CONSTRUCCIÓN DE LA CÚPULA NO AFECTARÁ A NUEVOS DESCUBRIMIENTOS</a:t>
            </a:r>
            <a:r>
              <a:rPr lang="en-US" sz="1700" dirty="0">
                <a:solidFill>
                  <a:schemeClr val="tx2"/>
                </a:solidFill>
                <a:latin typeface="Gill Sans MT" panose="020B0502020104020203" pitchFamily="34" charset="0"/>
              </a:rPr>
              <a:t>.</a:t>
            </a: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tx2"/>
              </a:solidFill>
            </a:endParaRP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7654AFE-CE73-76AE-8577-29B9B02C7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974" y="5666415"/>
            <a:ext cx="7425141" cy="1117764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B08DB0B8-370E-2443-500B-A526C80A60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4" y="2702902"/>
            <a:ext cx="4297680" cy="19756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kern="1200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CARACTERÍSTICAS DE LAS OBRAS</a:t>
            </a:r>
          </a:p>
        </p:txBody>
      </p:sp>
    </p:spTree>
    <p:extLst>
      <p:ext uri="{BB962C8B-B14F-4D97-AF65-F5344CB8AC3E}">
        <p14:creationId xmlns:p14="http://schemas.microsoft.com/office/powerpoint/2010/main" val="9535456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4BBDB4-C6BE-96BF-6D0D-31F4C3863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0E7DCD1-93F5-3710-2CAB-AFC2AF61F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4C42EF7-4D63-4D55-C234-E92DA9FAC9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6D68BE3-16B6-49F7-B24D-0A6A40E45C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EB3D1181-8955-89EC-E780-FD428DFD1B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718A97CC-19DC-FCD2-A46C-6EF672D2CE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48764468-0415-5DFA-74C0-F0312BB06F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1DA07A7-6A2F-B126-A207-60A68607AA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C461E59C-171A-68C0-371D-73610B861C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294" y="2702902"/>
            <a:ext cx="4297680" cy="19756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kern="1200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CARACTERÍSTICAS DE LAS OBRAS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9C7E3CC3-0259-0B4F-6BB9-FC2123D3D08B}"/>
              </a:ext>
            </a:extLst>
          </p:cNvPr>
          <p:cNvSpPr txBox="1"/>
          <p:nvPr/>
        </p:nvSpPr>
        <p:spPr>
          <a:xfrm>
            <a:off x="5559997" y="1459814"/>
            <a:ext cx="5868924" cy="5526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sz="1700" dirty="0">
              <a:solidFill>
                <a:schemeClr val="tx2"/>
              </a:solidFill>
              <a:latin typeface="Gill Sans MT" panose="020B0502020104020203" pitchFamily="34" charset="0"/>
            </a:endParaRP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r>
              <a:rPr lang="es-ES" sz="1700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NO SE INTERVIENE EN EL YACIMIENTO QUE PERMANECERÁ PROTEGIDO DURANTE LAS OBRAS.</a:t>
            </a: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tx2"/>
              </a:solidFill>
            </a:endParaRP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00BE980-0FDD-0E05-9A8B-6BB5D0FD15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974" y="5666415"/>
            <a:ext cx="7425141" cy="111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042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0B4B399-FE9A-8A35-B396-0E046F880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CC2F5AE-B262-A8BF-64F6-C65CF5C9EB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7CEFF4E-6D17-7721-CB23-EBEF2BC5B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1F398A1-1460-F360-8C11-7ED2875E62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9594737-7CF3-BF8E-DE0C-3E1250849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34798DA-0213-5451-C6BE-878C42E75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43D4B3A-9770-4D50-601E-923658D96E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50E85BF-D97A-AAE4-4FE8-D68520F632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07635E6C-A5A2-B84D-6696-56D1DA8435EB}"/>
              </a:ext>
            </a:extLst>
          </p:cNvPr>
          <p:cNvSpPr txBox="1"/>
          <p:nvPr/>
        </p:nvSpPr>
        <p:spPr>
          <a:xfrm>
            <a:off x="5460492" y="1653736"/>
            <a:ext cx="5868924" cy="5526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sz="1700" dirty="0">
              <a:solidFill>
                <a:schemeClr val="accent1">
                  <a:lumMod val="75000"/>
                </a:schemeClr>
              </a:solidFill>
              <a:latin typeface="Gill Sans MT" panose="020B0502020104020203" pitchFamily="34" charset="0"/>
            </a:endParaRP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r>
              <a:rPr lang="es-ES" sz="1700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SE TRATA DE UNA OBRA “SECA” EVITANDO POSIBLES ACCIDENTES POR EL USO DE HORMIGONES Y MORTEROS.</a:t>
            </a: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sz="1700" dirty="0">
              <a:solidFill>
                <a:schemeClr val="tx2"/>
              </a:solidFill>
              <a:latin typeface="Gill Sans MT" panose="020B0502020104020203" pitchFamily="34" charset="0"/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tx2"/>
              </a:solidFill>
            </a:endParaRP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7A3C3F2-B0BA-3A41-5314-786EC3F360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974" y="5666415"/>
            <a:ext cx="7425141" cy="1117764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BD9127B5-C23C-512C-4476-FF159B8053DA}"/>
              </a:ext>
            </a:extLst>
          </p:cNvPr>
          <p:cNvSpPr txBox="1">
            <a:spLocks/>
          </p:cNvSpPr>
          <p:nvPr/>
        </p:nvSpPr>
        <p:spPr>
          <a:xfrm>
            <a:off x="45153" y="2639262"/>
            <a:ext cx="4297680" cy="1975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CARACTERÍSTICAS DE LAS OBRAS</a:t>
            </a:r>
          </a:p>
        </p:txBody>
      </p:sp>
    </p:spTree>
    <p:extLst>
      <p:ext uri="{BB962C8B-B14F-4D97-AF65-F5344CB8AC3E}">
        <p14:creationId xmlns:p14="http://schemas.microsoft.com/office/powerpoint/2010/main" val="14899590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AAECB5-C51A-C70F-2FE7-9DCACAB71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D6C90-8B0B-B7FE-B53B-B4CDD6B579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D62ABC-11FD-DFAE-35CB-55D9EE730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E702A26-A0A4-A278-6420-407C7A61AE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EB1E381-F4B5-8AC0-8B89-AAAA0906C1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3271A16-9C26-FA76-13BC-4B5AFF29DE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666E7B1-5F95-16E7-EA24-0653B9754E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53459C9-ADE2-6EF5-711B-5420F3EA95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A2276842-C30C-64B8-0364-0529D91EE047}"/>
              </a:ext>
            </a:extLst>
          </p:cNvPr>
          <p:cNvSpPr txBox="1"/>
          <p:nvPr/>
        </p:nvSpPr>
        <p:spPr>
          <a:xfrm>
            <a:off x="5460492" y="1653736"/>
            <a:ext cx="5868924" cy="5526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sz="1700" dirty="0">
              <a:solidFill>
                <a:schemeClr val="accent1">
                  <a:lumMod val="75000"/>
                </a:schemeClr>
              </a:solidFill>
              <a:latin typeface="Gill Sans MT" panose="020B0502020104020203" pitchFamily="34" charset="0"/>
            </a:endParaRP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r>
              <a:rPr lang="en-US" sz="1700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EL DISEÑO DE LA ESTRUCTURA PERMITE SU CONSTRUCCIÓN EN TALLER Y EL MONTAJE DE LA MISMA MEDIANTE GRUAS DESDE FUERA DEL YACIMIENTO, SIN LEVANTAR LA COBERTURA ACTUAL Y SIN CIMIENTACIONES EN EL ÁREA A CONSERVAR.</a:t>
            </a: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sz="1700" dirty="0">
              <a:solidFill>
                <a:schemeClr val="tx2"/>
              </a:solidFill>
              <a:latin typeface="Gill Sans MT" panose="020B0502020104020203" pitchFamily="34" charset="0"/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tx2"/>
              </a:solidFill>
            </a:endParaRP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8D225E8-EDD2-37EB-A9EE-F0AF51B5F2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974" y="5666415"/>
            <a:ext cx="7425141" cy="1117764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444D8D38-B82D-CD89-6CA5-6805660205DF}"/>
              </a:ext>
            </a:extLst>
          </p:cNvPr>
          <p:cNvSpPr txBox="1">
            <a:spLocks/>
          </p:cNvSpPr>
          <p:nvPr/>
        </p:nvSpPr>
        <p:spPr>
          <a:xfrm>
            <a:off x="45153" y="2639262"/>
            <a:ext cx="4297680" cy="19756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CARACTERÍSTICAS DE LAS OBRAS</a:t>
            </a:r>
          </a:p>
        </p:txBody>
      </p:sp>
    </p:spTree>
    <p:extLst>
      <p:ext uri="{BB962C8B-B14F-4D97-AF65-F5344CB8AC3E}">
        <p14:creationId xmlns:p14="http://schemas.microsoft.com/office/powerpoint/2010/main" val="8208259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F2F36E-10D4-6CDC-CDEA-371AFEF31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F7774CE-326E-0812-C6A3-2DD676845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57B272E-1638-BA69-48CF-6108C440D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CB4D176-5DE2-06EF-9F21-5128B09A4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A499E77-A664-FFF0-3C37-50160A26DB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EA97758-49EE-EFCA-6F61-95B64AB7A2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3849CD3-C0D9-E9B6-B461-5BEB1CB74C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D0A5DFD-5ADA-DA12-CE13-8B2D6813F5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7A21751A-F295-A1C5-3E2C-480B202CAFE5}"/>
              </a:ext>
            </a:extLst>
          </p:cNvPr>
          <p:cNvSpPr txBox="1"/>
          <p:nvPr/>
        </p:nvSpPr>
        <p:spPr>
          <a:xfrm>
            <a:off x="5370006" y="933753"/>
            <a:ext cx="5868924" cy="6277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sz="1600" dirty="0">
              <a:solidFill>
                <a:schemeClr val="tx2"/>
              </a:solidFill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</a:endParaRP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sz="1600" dirty="0">
              <a:solidFill>
                <a:schemeClr val="tx2"/>
              </a:solidFill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A9E95D0-0056-AFE1-3F1F-E5F92C3A5F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974" y="5666415"/>
            <a:ext cx="7425141" cy="1117764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2B1EAB96-EB91-E75D-BC81-EBDE1624FCB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-305" y="1441112"/>
            <a:ext cx="4462272" cy="4371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PROCESO CONSTRUCTIVO</a:t>
            </a:r>
          </a:p>
        </p:txBody>
      </p:sp>
    </p:spTree>
    <p:extLst>
      <p:ext uri="{BB962C8B-B14F-4D97-AF65-F5344CB8AC3E}">
        <p14:creationId xmlns:p14="http://schemas.microsoft.com/office/powerpoint/2010/main" val="21158505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F2F36E-10D4-6CDC-CDEA-371AFEF311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F7774CE-326E-0812-C6A3-2DD676845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57B272E-1638-BA69-48CF-6108C440D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CB4D176-5DE2-06EF-9F21-5128B09A40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A499E77-A664-FFF0-3C37-50160A26DB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EA97758-49EE-EFCA-6F61-95B64AB7A2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3849CD3-C0D9-E9B6-B461-5BEB1CB74C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D0A5DFD-5ADA-DA12-CE13-8B2D6813F5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7A21751A-F295-A1C5-3E2C-480B202CAFE5}"/>
              </a:ext>
            </a:extLst>
          </p:cNvPr>
          <p:cNvSpPr txBox="1"/>
          <p:nvPr/>
        </p:nvSpPr>
        <p:spPr>
          <a:xfrm>
            <a:off x="5370006" y="933753"/>
            <a:ext cx="5868924" cy="6277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sz="1600" dirty="0">
              <a:solidFill>
                <a:schemeClr val="tx2"/>
              </a:solidFill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</a:endParaRP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sz="1600" dirty="0">
              <a:solidFill>
                <a:schemeClr val="tx2"/>
              </a:solidFill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A9E95D0-0056-AFE1-3F1F-E5F92C3A5F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1974" y="5666415"/>
            <a:ext cx="7425141" cy="1117764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2B1EAB96-EB91-E75D-BC81-EBDE1624FCB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-305" y="1441112"/>
            <a:ext cx="4462272" cy="4371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PROCESO CONSTRUCTIVO</a:t>
            </a:r>
          </a:p>
        </p:txBody>
      </p:sp>
      <p:pic>
        <p:nvPicPr>
          <p:cNvPr id="5" name="Animación montaje estructura metálica TURUÑUELO">
            <a:hlinkClick r:id="" action="ppaction://media"/>
            <a:extLst>
              <a:ext uri="{FF2B5EF4-FFF2-40B4-BE49-F238E27FC236}">
                <a16:creationId xmlns:a16="http://schemas.microsoft.com/office/drawing/2014/main" id="{649A51EC-DA41-3800-9EBC-35065130C16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24664" y="109501"/>
            <a:ext cx="11726544" cy="6638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65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93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F0DBAC-7D61-2008-104C-C5E9F53F6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E2E9470-0484-1C45-1A00-0F60FCB69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4856029-2D9B-5258-1BC7-D17B9C5DD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B42E0BC-D856-3553-EAC4-5B3CFC9596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1205B5-C940-CCFC-8290-DC718F05AE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0674F1D-4D94-4D11-DF64-E8021A991B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851ABBE-752C-A6E7-7CFE-CB125ED3B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3A8DC36-5DCF-A30F-30FF-87F4D7B761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62E0608E-23E9-CB90-4E7D-451B8B3B6D35}"/>
              </a:ext>
            </a:extLst>
          </p:cNvPr>
          <p:cNvSpPr txBox="1"/>
          <p:nvPr/>
        </p:nvSpPr>
        <p:spPr>
          <a:xfrm>
            <a:off x="5370006" y="933753"/>
            <a:ext cx="5868924" cy="6277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sz="1600" dirty="0">
              <a:solidFill>
                <a:schemeClr val="tx2"/>
              </a:solidFill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</a:endParaRP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sz="1600" dirty="0">
              <a:solidFill>
                <a:schemeClr val="tx2"/>
              </a:solidFill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DB0B7B7-38FC-4CD2-192D-40D38A5D32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974" y="5666415"/>
            <a:ext cx="7425141" cy="1117764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F30A7785-F3B4-087A-3C6C-83AD1E5DE7F7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-305" y="1441112"/>
            <a:ext cx="4462272" cy="4371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INVERSIÓN Y PLAZO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41C6C16-C849-7E94-7C33-311C7F60003E}"/>
              </a:ext>
            </a:extLst>
          </p:cNvPr>
          <p:cNvSpPr txBox="1"/>
          <p:nvPr/>
        </p:nvSpPr>
        <p:spPr>
          <a:xfrm>
            <a:off x="5693495" y="1776590"/>
            <a:ext cx="610362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400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  <a:cs typeface="Times New Roman" panose="02020603050405020304" pitchFamily="18" charset="0"/>
              </a:rPr>
              <a:t>INVERSIÓN PREVISTA: 6.691.300,22 €</a:t>
            </a:r>
          </a:p>
          <a:p>
            <a:pPr algn="just"/>
            <a:endParaRPr lang="es-ES" sz="2400" dirty="0">
              <a:solidFill>
                <a:schemeClr val="accent1">
                  <a:lumMod val="75000"/>
                </a:schemeClr>
              </a:solidFill>
              <a:latin typeface="Gill Sans MT" panose="020B05020201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sz="2400" dirty="0">
                <a:solidFill>
                  <a:schemeClr val="accent1">
                    <a:lumMod val="75000"/>
                  </a:schemeClr>
                </a:solidFill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PLAZO DE EJECUCIÓN: 9 MESES</a:t>
            </a:r>
          </a:p>
          <a:p>
            <a:pPr algn="just"/>
            <a:endParaRPr lang="es-ES" sz="2400" dirty="0">
              <a:solidFill>
                <a:schemeClr val="accent1">
                  <a:lumMod val="75000"/>
                </a:schemeClr>
              </a:solidFill>
              <a:latin typeface="Gill Sans MT" panose="020B05020201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sz="2400">
                <a:solidFill>
                  <a:schemeClr val="accent1">
                    <a:lumMod val="75000"/>
                  </a:schemeClr>
                </a:solidFill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PUBLICACIÓN </a:t>
            </a:r>
            <a:r>
              <a:rPr lang="es-ES" sz="2400" dirty="0">
                <a:solidFill>
                  <a:schemeClr val="accent1">
                    <a:lumMod val="75000"/>
                  </a:schemeClr>
                </a:solidFill>
                <a:effectLst/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LA LICITACIÓN: FEBRERO 2025</a:t>
            </a:r>
          </a:p>
          <a:p>
            <a:pPr algn="just"/>
            <a:endParaRPr lang="es-ES" sz="2400" dirty="0">
              <a:solidFill>
                <a:schemeClr val="accent1">
                  <a:lumMod val="75000"/>
                </a:schemeClr>
              </a:solidFill>
              <a:latin typeface="Gill Sans MT" panose="020B0502020104020203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s-ES" sz="2400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COFINANCIACIÓN: FONDOS DE DESARROLLO RURAL</a:t>
            </a:r>
            <a:endParaRPr lang="es-ES" sz="2400" dirty="0">
              <a:solidFill>
                <a:schemeClr val="accent1">
                  <a:lumMod val="75000"/>
                </a:schemeClr>
              </a:solidFill>
              <a:effectLst/>
              <a:latin typeface="GillSans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8064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5D0264-88E4-E46A-DCE5-5D8623018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11EA75A-86BF-7667-2CE2-DA0D725B54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BA7801C-A968-8F6D-4391-42DF3BDE2B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BC823D0-13E3-04C6-C007-C6C5CB69E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EADB087-80C8-FB4E-731B-80F2A4143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00D7DA8-2058-4435-9587-9B7DC0A0F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BD5E750-A498-5EF9-8C45-8E2DBCBB89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BF54FD1-9100-D5ED-2F3F-FC53D925E0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CB563E4D-B9F9-7F45-1D0F-A059767CD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7632" y="1320768"/>
            <a:ext cx="3557016" cy="437197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kern="1200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EQUIPO REDACTOR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C89F7CA-9020-8789-6A70-1B0D167C4993}"/>
              </a:ext>
            </a:extLst>
          </p:cNvPr>
          <p:cNvSpPr txBox="1"/>
          <p:nvPr/>
        </p:nvSpPr>
        <p:spPr>
          <a:xfrm>
            <a:off x="5387340" y="1011758"/>
            <a:ext cx="5868924" cy="5526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4CEC4ED-7102-2B45-69ED-605F05F68A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974" y="5666415"/>
            <a:ext cx="7425141" cy="111776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BC7D3ED5-0E10-0EB6-3493-3AB3AC170BC9}"/>
              </a:ext>
            </a:extLst>
          </p:cNvPr>
          <p:cNvSpPr txBox="1"/>
          <p:nvPr/>
        </p:nvSpPr>
        <p:spPr>
          <a:xfrm>
            <a:off x="6074120" y="1034892"/>
            <a:ext cx="537338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b="1" dirty="0">
              <a:solidFill>
                <a:schemeClr val="accent1">
                  <a:lumMod val="75000"/>
                </a:schemeClr>
              </a:solidFill>
              <a:latin typeface="Gill Sans MT" panose="020B0502020104020203" pitchFamily="34" charset="0"/>
            </a:endParaRPr>
          </a:p>
          <a:p>
            <a:r>
              <a:rPr lang="es-ES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ARQUITECTO: </a:t>
            </a:r>
          </a:p>
          <a:p>
            <a:endParaRPr lang="es-ES" dirty="0">
              <a:solidFill>
                <a:schemeClr val="accent1">
                  <a:lumMod val="75000"/>
                </a:schemeClr>
              </a:solidFill>
              <a:latin typeface="Gill Sans MT" panose="020B0502020104020203" pitchFamily="34" charset="0"/>
            </a:endParaRPr>
          </a:p>
          <a:p>
            <a:r>
              <a:rPr lang="es-ES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	Dr. Carlos Albarrán Liso.</a:t>
            </a:r>
          </a:p>
          <a:p>
            <a:endParaRPr lang="es-ES" dirty="0">
              <a:solidFill>
                <a:schemeClr val="accent1">
                  <a:lumMod val="75000"/>
                </a:schemeClr>
              </a:solidFill>
              <a:latin typeface="Gill Sans MT" panose="020B0502020104020203" pitchFamily="34" charset="0"/>
            </a:endParaRPr>
          </a:p>
          <a:p>
            <a:r>
              <a:rPr lang="es-ES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INGENIERO ESTRUCTURAL Y DE INSTALACIONES:</a:t>
            </a:r>
          </a:p>
          <a:p>
            <a:endParaRPr lang="es-ES" dirty="0">
              <a:solidFill>
                <a:schemeClr val="accent1">
                  <a:lumMod val="75000"/>
                </a:schemeClr>
              </a:solidFill>
              <a:latin typeface="Gill Sans MT" panose="020B0502020104020203" pitchFamily="34" charset="0"/>
            </a:endParaRPr>
          </a:p>
          <a:p>
            <a:r>
              <a:rPr lang="es-ES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	Dr. Antonio Manuel Reyes Rodríguez.</a:t>
            </a:r>
          </a:p>
          <a:p>
            <a:endParaRPr lang="es-ES" dirty="0">
              <a:solidFill>
                <a:schemeClr val="accent1">
                  <a:lumMod val="75000"/>
                </a:schemeClr>
              </a:solidFill>
              <a:latin typeface="Gill Sans MT" panose="020B0502020104020203" pitchFamily="34" charset="0"/>
            </a:endParaRPr>
          </a:p>
          <a:p>
            <a:r>
              <a:rPr lang="es-ES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ARQUEÓLOGOS:</a:t>
            </a:r>
          </a:p>
          <a:p>
            <a:endParaRPr lang="es-ES" dirty="0">
              <a:solidFill>
                <a:schemeClr val="accent1">
                  <a:lumMod val="75000"/>
                </a:schemeClr>
              </a:solidFill>
              <a:latin typeface="Gill Sans MT" panose="020B0502020104020203" pitchFamily="34" charset="0"/>
            </a:endParaRPr>
          </a:p>
          <a:p>
            <a:r>
              <a:rPr lang="es-ES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	Dr. Sebastián Celestino Pérez.</a:t>
            </a:r>
          </a:p>
          <a:p>
            <a:r>
              <a:rPr lang="es-ES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	Dra. Esther Rodríguez González.</a:t>
            </a:r>
          </a:p>
        </p:txBody>
      </p:sp>
    </p:spTree>
    <p:extLst>
      <p:ext uri="{BB962C8B-B14F-4D97-AF65-F5344CB8AC3E}">
        <p14:creationId xmlns:p14="http://schemas.microsoft.com/office/powerpoint/2010/main" val="3317690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27A79A-2639-04AB-AA0E-0A65AD55A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C2A6E37-070D-5018-E17A-0D108D5C8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F78947-18C5-90CB-7937-7FE9664C39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47F10E-BE12-1991-88FF-F8B6925C25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B3BC77F-FD63-E7D8-B493-94DEF5BF47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D8DDB3D-E8EC-6BBA-0F21-89A89E033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920F2CC-296B-45B9-6A36-A283334422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6F4C4AE-25B0-6102-4066-F839BE9CA2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AF974B93-EEA4-36F5-CFF2-3465DF362335}"/>
              </a:ext>
            </a:extLst>
          </p:cNvPr>
          <p:cNvSpPr txBox="1"/>
          <p:nvPr/>
        </p:nvSpPr>
        <p:spPr>
          <a:xfrm>
            <a:off x="5370006" y="933753"/>
            <a:ext cx="5868924" cy="6277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sz="1600" dirty="0">
              <a:solidFill>
                <a:schemeClr val="tx2"/>
              </a:solidFill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</a:endParaRP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sz="1600" dirty="0">
              <a:solidFill>
                <a:schemeClr val="tx2"/>
              </a:solidFill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2C5FAE3-6E97-3916-DC46-340508F7C8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974" y="5666415"/>
            <a:ext cx="7425141" cy="1117764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7BDE09FF-CB38-A522-5992-4B03CE3AF4D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-305" y="1441112"/>
            <a:ext cx="4462272" cy="4371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INFOGRAFÍA DEL PROYECTO TERMINADO</a:t>
            </a:r>
          </a:p>
        </p:txBody>
      </p:sp>
    </p:spTree>
    <p:extLst>
      <p:ext uri="{BB962C8B-B14F-4D97-AF65-F5344CB8AC3E}">
        <p14:creationId xmlns:p14="http://schemas.microsoft.com/office/powerpoint/2010/main" val="19956145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27A79A-2639-04AB-AA0E-0A65AD55A7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C2A6E37-070D-5018-E17A-0D108D5C8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1F78947-18C5-90CB-7937-7FE9664C39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B47F10E-BE12-1991-88FF-F8B6925C25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B3BC77F-FD63-E7D8-B493-94DEF5BF47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D8DDB3D-E8EC-6BBA-0F21-89A89E0337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920F2CC-296B-45B9-6A36-A283334422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6F4C4AE-25B0-6102-4066-F839BE9CA2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" name="CuadroTexto 2">
            <a:extLst>
              <a:ext uri="{FF2B5EF4-FFF2-40B4-BE49-F238E27FC236}">
                <a16:creationId xmlns:a16="http://schemas.microsoft.com/office/drawing/2014/main" id="{AF974B93-EEA4-36F5-CFF2-3465DF362335}"/>
              </a:ext>
            </a:extLst>
          </p:cNvPr>
          <p:cNvSpPr txBox="1"/>
          <p:nvPr/>
        </p:nvSpPr>
        <p:spPr>
          <a:xfrm>
            <a:off x="5370006" y="933753"/>
            <a:ext cx="5868924" cy="6277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sz="1600" dirty="0">
              <a:solidFill>
                <a:schemeClr val="tx2"/>
              </a:solidFill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/>
              </a:solidFill>
            </a:endParaRP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sz="1600" dirty="0">
              <a:solidFill>
                <a:schemeClr val="tx2"/>
              </a:solidFill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2C5FAE3-6E97-3916-DC46-340508F7C8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1974" y="5666415"/>
            <a:ext cx="7425141" cy="1117764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7BDE09FF-CB38-A522-5992-4B03CE3AF4D8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-305" y="1441112"/>
            <a:ext cx="4462272" cy="4371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INFOGRAFÍA</a:t>
            </a:r>
          </a:p>
        </p:txBody>
      </p:sp>
      <p:pic>
        <p:nvPicPr>
          <p:cNvPr id="2" name="VID-20250130-WA0003">
            <a:hlinkClick r:id="" action="ppaction://media"/>
            <a:extLst>
              <a:ext uri="{FF2B5EF4-FFF2-40B4-BE49-F238E27FC236}">
                <a16:creationId xmlns:a16="http://schemas.microsoft.com/office/drawing/2014/main" id="{2331CB3D-DD16-75D2-B679-B1760C23B42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10312" y="73821"/>
            <a:ext cx="11786616" cy="664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14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6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16CBDB-FD6A-8EC7-ED78-56AA617BBE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Rectangle 22">
            <a:extLst>
              <a:ext uri="{FF2B5EF4-FFF2-40B4-BE49-F238E27FC236}">
                <a16:creationId xmlns:a16="http://schemas.microsoft.com/office/drawing/2014/main" id="{87901CB6-7B92-DBD3-72D0-87558E6B94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F192266E-D944-CD40-D248-A3AA72B56A6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7589" r="4485" b="-3"/>
          <a:stretch/>
        </p:blipFill>
        <p:spPr>
          <a:xfrm>
            <a:off x="4490356" y="22"/>
            <a:ext cx="4049486" cy="3681383"/>
          </a:xfrm>
          <a:prstGeom prst="rect">
            <a:avLst/>
          </a:prstGeom>
        </p:spPr>
      </p:pic>
      <p:pic>
        <p:nvPicPr>
          <p:cNvPr id="3" name="Imagen 2" descr="Imagen que contiene par, café, puesto, cama&#10;&#10;Descripción generada automáticamente">
            <a:extLst>
              <a:ext uri="{FF2B5EF4-FFF2-40B4-BE49-F238E27FC236}">
                <a16:creationId xmlns:a16="http://schemas.microsoft.com/office/drawing/2014/main" id="{C775298C-3C9C-157E-0236-2331460503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27" r="1" b="26310"/>
          <a:stretch/>
        </p:blipFill>
        <p:spPr>
          <a:xfrm>
            <a:off x="8522390" y="-18828"/>
            <a:ext cx="3669610" cy="368140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8393DCC4-C460-E7F0-EEC3-CC99FAD7E9F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4158" r="29392"/>
          <a:stretch/>
        </p:blipFill>
        <p:spPr>
          <a:xfrm>
            <a:off x="5438774" y="3918203"/>
            <a:ext cx="6753225" cy="2958625"/>
          </a:xfrm>
          <a:prstGeom prst="rect">
            <a:avLst/>
          </a:prstGeom>
        </p:spPr>
      </p:pic>
      <p:sp>
        <p:nvSpPr>
          <p:cNvPr id="247" name="Rectangle 24">
            <a:extLst>
              <a:ext uri="{FF2B5EF4-FFF2-40B4-BE49-F238E27FC236}">
                <a16:creationId xmlns:a16="http://schemas.microsoft.com/office/drawing/2014/main" id="{C9DA1EF2-1A8E-B3C0-1A54-325EDE13F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43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8" name="Straight Connector 26">
            <a:extLst>
              <a:ext uri="{FF2B5EF4-FFF2-40B4-BE49-F238E27FC236}">
                <a16:creationId xmlns:a16="http://schemas.microsoft.com/office/drawing/2014/main" id="{7A25D9D2-7A05-144F-DF2F-14DD32CD06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3681408"/>
            <a:ext cx="1135379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n 10">
            <a:extLst>
              <a:ext uri="{FF2B5EF4-FFF2-40B4-BE49-F238E27FC236}">
                <a16:creationId xmlns:a16="http://schemas.microsoft.com/office/drawing/2014/main" id="{D3E65402-08F5-012D-E2AD-156FA08D37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502152"/>
            <a:ext cx="12192000" cy="832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043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D9FD86-A741-3C5A-2674-06E3524C4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9B49F36-1FE6-729B-C99D-74BAA423DD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5C1D401-EB87-A974-6D7B-978B54A59A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ACB1920-DBBD-49CA-74E7-ABADA3DB3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B641BE9-9FA4-2091-8DA9-B5935E7F93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F38DE3D-AE5D-C02E-C035-5511DFEF00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76F1403-D076-391B-6464-11D6B42484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9ADD7BD-BD7D-58D8-71D3-3306D1CBDD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5013AB24-EAC3-8272-B0ED-E1B27AB6E8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780" y="2441162"/>
            <a:ext cx="2843784" cy="19756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kern="1200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CONCEPTO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0440417-6662-8356-7155-8F37C84E36E3}"/>
              </a:ext>
            </a:extLst>
          </p:cNvPr>
          <p:cNvSpPr txBox="1"/>
          <p:nvPr/>
        </p:nvSpPr>
        <p:spPr>
          <a:xfrm>
            <a:off x="5405628" y="2203704"/>
            <a:ext cx="5868924" cy="4937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57150" algn="just">
              <a:lnSpc>
                <a:spcPct val="90000"/>
              </a:lnSpc>
              <a:spcAft>
                <a:spcPts val="600"/>
              </a:spcAft>
            </a:pPr>
            <a:r>
              <a:rPr lang="en-US" sz="1700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EL EDIFICIO SE DISEÑA MANTENIENDO EL CONCEPTO Y LA CONFIGURACIÓN DE “</a:t>
            </a:r>
            <a:r>
              <a:rPr lang="en-US" sz="1700" i="1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TUMULUS</a:t>
            </a:r>
            <a:r>
              <a:rPr lang="en-US" sz="1700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” (ELEVACIÓN), GRACIAS AL DISEÑO DE LA ESTRUCTURA EN FORMA DE DOMO O CÚPULA, TERMINADA CON UNA CUBIERTA AJARDINADA, QUEDANDO ASÍ INTEGRADA EN EL ENTORNO Y REPRESENTANDO EL ASPECTO ORIGINAL DEL YACIMIENTO.</a:t>
            </a: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tx2"/>
              </a:solidFill>
              <a:latin typeface="Gill Sans MT" panose="020B0502020104020203" pitchFamily="34" charset="0"/>
            </a:endParaRP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sz="1700" dirty="0">
              <a:solidFill>
                <a:schemeClr val="tx2"/>
              </a:solidFill>
              <a:latin typeface="Gill Sans MT" panose="020B0502020104020203" pitchFamily="34" charset="0"/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tx2"/>
              </a:solidFill>
            </a:endParaRP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6C2538F-05BD-E35C-4539-9AE36ABB2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974" y="5666415"/>
            <a:ext cx="7425141" cy="111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061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BED96A-91A3-39A4-231B-40E7E4BD3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18517D1-EDA2-64E1-67D4-A8753B6B0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B00616A-5E9F-4F39-0E24-E43D545B8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E6015A2-D5CE-5E0D-28B4-1A36143B8B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90728CF-7503-A3A0-2B00-6914FE6620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E6E864E-54E5-A99F-6769-F4108B18AF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210ED09-E5D8-573F-BA87-BE899EBDC0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566C4F3-E682-3130-A334-0D2DF0487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D5BDD47D-31F5-1DDE-A956-395BDD941B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780" y="2441162"/>
            <a:ext cx="2843784" cy="19756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kern="1200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CONCEPTO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8356BE1-20EF-E8CD-5B82-D9A1AA8677B6}"/>
              </a:ext>
            </a:extLst>
          </p:cNvPr>
          <p:cNvSpPr txBox="1"/>
          <p:nvPr/>
        </p:nvSpPr>
        <p:spPr>
          <a:xfrm>
            <a:off x="5531383" y="2167128"/>
            <a:ext cx="5868924" cy="47794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accent1">
                  <a:lumMod val="75000"/>
                </a:schemeClr>
              </a:solidFill>
              <a:latin typeface="Gill Sans MT" panose="020B0502020104020203" pitchFamily="34" charset="0"/>
            </a:endParaRP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r>
              <a:rPr lang="en-US" sz="1700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EL DISEÑO PERMITE DAR COBERTURA Y PROTECCIÓN TOTAL AL YACIMIENTO, FRENTE A LA LLUVIA Y SOBRE TODO AL VIENTO, TENIENDO EN CUENTA QUE TENEMOS MATERIALES DE ADOBE Y TAPIAL MUY EROSIONABLES.</a:t>
            </a: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tx2"/>
              </a:solidFill>
              <a:latin typeface="Gill Sans MT" panose="020B0502020104020203" pitchFamily="34" charset="0"/>
            </a:endParaRP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sz="1700" dirty="0">
              <a:solidFill>
                <a:schemeClr val="tx2"/>
              </a:solidFill>
              <a:latin typeface="Gill Sans MT" panose="020B0502020104020203" pitchFamily="34" charset="0"/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tx2"/>
              </a:solidFill>
            </a:endParaRP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ECEEC21-AFE7-392E-EF44-4F4070C88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974" y="5666415"/>
            <a:ext cx="7425141" cy="111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138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3DDEC0-B46B-E5E0-6BAB-C3F284A2BD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08136BE-54E7-4950-0AD8-EC56204FE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6055693-5926-967B-DD14-5582719BA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A9CBFDC-9DAF-1171-CE19-2EA71706C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6ACF566-11BD-B101-FAEF-932712307F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5622692-B733-343C-4036-AB3B50B352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A3E4AC8-6826-937D-92C3-DE1EF9AB8A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46AB41EE-001D-4910-AE5E-7F288CDBA1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AF1FCA6F-2A32-C7FE-2880-C410A01368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780" y="2441162"/>
            <a:ext cx="2843784" cy="19756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kern="1200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CONCEPTO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A8837E8-004F-1D2A-D85B-965D2F5F4275}"/>
              </a:ext>
            </a:extLst>
          </p:cNvPr>
          <p:cNvSpPr txBox="1"/>
          <p:nvPr/>
        </p:nvSpPr>
        <p:spPr>
          <a:xfrm>
            <a:off x="5405628" y="1801368"/>
            <a:ext cx="5868924" cy="47000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tx2"/>
              </a:solidFill>
              <a:latin typeface="Gill Sans MT" panose="020B0502020104020203" pitchFamily="34" charset="0"/>
            </a:endParaRP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r>
              <a:rPr lang="en-US" sz="1700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EL CONCEPTO Y DISEÑO HAN SIDO INSPIRADOS POR LAS NECESIDADES EXPUESTAS POR EL EQUIPO DE ARQUEÓLOGOS DEL YACIMIENTO.</a:t>
            </a: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sz="1700" dirty="0">
              <a:solidFill>
                <a:schemeClr val="tx2"/>
              </a:solidFill>
              <a:latin typeface="Gill Sans MT" panose="020B0502020104020203" pitchFamily="34" charset="0"/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tx2"/>
              </a:solidFill>
            </a:endParaRP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C61620A-25C8-C61F-CC7A-9E5726CB4F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974" y="5666415"/>
            <a:ext cx="7425141" cy="111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583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5FE003-D4D0-6E2E-B27C-019CDFB3E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1EA5087-64AE-AF4B-158A-0D9E4FF69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E901611-13B2-8F4F-8F25-83C4AEB6AD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7B8D8C2-7877-C655-EB0B-4528FD8C4A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B6EA4F3-61DC-B548-6389-3D915B3C8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8041776-78AD-2762-57F0-A4ED42CC20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03E2014F-41DE-A562-9FBA-39790DBBFD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7223967-3023-011E-0F81-DDF46166E9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556B7242-AD0A-7407-DC9C-CFB5CC700A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780" y="2441162"/>
            <a:ext cx="2843784" cy="19756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kern="1200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CONCEPTO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E3572E7-18B5-AB9B-C5AF-49FD3955887A}"/>
              </a:ext>
            </a:extLst>
          </p:cNvPr>
          <p:cNvSpPr txBox="1"/>
          <p:nvPr/>
        </p:nvSpPr>
        <p:spPr>
          <a:xfrm>
            <a:off x="5531383" y="2332005"/>
            <a:ext cx="5868924" cy="47000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57150" algn="just">
              <a:lnSpc>
                <a:spcPct val="90000"/>
              </a:lnSpc>
              <a:spcAft>
                <a:spcPts val="600"/>
              </a:spcAft>
            </a:pPr>
            <a:r>
              <a:rPr lang="es-ES" sz="1700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PARA HABILITAR EL YACIMIENTO A LAS VISITA GENERALES SIN INTERRUMPIR LAS EXCAVACIONES ARQUEOLÓGICAS Y SIN DAÑAR EL YACIMIENTO, SE DISEÑAN PASARELAS COLGADAS DE LA ESTRUCTURA, TOTALMENTE ACCESIBLES A PERSONAS CON MOVILIDAD REDUCIDA, INCLUIDAS MEDIDAS ADICIONALES DE ACCESIBILIDAD, COMO, POR EJEMPLO, BUCLES MAGNÉTICOS.</a:t>
            </a: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sz="1700" dirty="0">
              <a:solidFill>
                <a:schemeClr val="tx2"/>
              </a:solidFill>
              <a:latin typeface="Gill Sans MT" panose="020B0502020104020203" pitchFamily="34" charset="0"/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tx2"/>
              </a:solidFill>
            </a:endParaRP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8E0B4CF-1082-0230-3476-26F5FEF5AC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974" y="5666415"/>
            <a:ext cx="7425141" cy="111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938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5DCC92-241D-DBFB-28AD-21C76C2EE5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6BB1342-CC91-F63A-15DE-D47D2B95C3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D5CB50-DD94-2C0B-4D7B-82BC56E0B5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0CD4BB7-3A21-CEF4-2952-4DB2D7E2D6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BBCD8AB-FD5A-A9D9-B548-5EA277D93D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2840A8E2-304E-6EC5-2228-FC8C0B2F78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12952D3-B441-95E3-7613-279D764137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2A57F79-C7E2-BFA4-288C-2B841E5332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39012A53-9EEF-DD45-3DC1-00FB1FD58C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780" y="2441162"/>
            <a:ext cx="2843784" cy="19756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kern="1200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CONCEPTO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C257F84-05C9-0E7D-5893-381A7A40735B}"/>
              </a:ext>
            </a:extLst>
          </p:cNvPr>
          <p:cNvSpPr txBox="1"/>
          <p:nvPr/>
        </p:nvSpPr>
        <p:spPr>
          <a:xfrm>
            <a:off x="5531383" y="2084163"/>
            <a:ext cx="5868924" cy="47000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57150" algn="just">
              <a:lnSpc>
                <a:spcPct val="90000"/>
              </a:lnSpc>
              <a:spcAft>
                <a:spcPts val="600"/>
              </a:spcAft>
            </a:pPr>
            <a:r>
              <a:rPr lang="es-ES" sz="1700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EL PERÍMETRO INTERIOR DE LA CÚPULA RESERVA ESPACIOS PARA LABORATORIOS, SERVICIOS Y ACTUACIONES MUSEÍSTICAS Y ESTÁ ENFOCADO A UN DESARROLLO POSTERIOR PARA SU USO TURÍSTICO.</a:t>
            </a: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sz="1700" dirty="0">
              <a:solidFill>
                <a:schemeClr val="tx2"/>
              </a:solidFill>
              <a:latin typeface="Gill Sans MT" panose="020B0502020104020203" pitchFamily="34" charset="0"/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tx2"/>
              </a:solidFill>
            </a:endParaRP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A041F37-50BB-7CE6-0890-2EEEE6941B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974" y="5666415"/>
            <a:ext cx="7425141" cy="111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2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491F522-621F-FDB7-DC32-A55629DD3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BE39AB1-506A-E8DB-F4E2-11090E1CEC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5BA28A-38D5-6587-0C13-9920B44E10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2D67869-C79B-A167-6809-23AC0A23C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F0F840B-3EE0-B6E3-5322-68FF21839A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807E60F-A1E7-4F1E-671E-574169527C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74DE72D-A061-7545-00E6-2F212716DF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7C3B189-FCB8-1B5A-8A30-5AEBDCCE31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86796434-B003-A652-43FC-60F462945C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6780" y="2441162"/>
            <a:ext cx="2843784" cy="19756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kern="1200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CONCEPTO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307A03D-A022-39EF-4DDA-915CD857BF6D}"/>
              </a:ext>
            </a:extLst>
          </p:cNvPr>
          <p:cNvSpPr txBox="1"/>
          <p:nvPr/>
        </p:nvSpPr>
        <p:spPr>
          <a:xfrm>
            <a:off x="5531383" y="2084163"/>
            <a:ext cx="5868924" cy="47000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57150" algn="just">
              <a:lnSpc>
                <a:spcPct val="90000"/>
              </a:lnSpc>
              <a:spcAft>
                <a:spcPts val="600"/>
              </a:spcAft>
            </a:pPr>
            <a:r>
              <a:rPr lang="es-ES" sz="1700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EL ASPECTO Y LA ALTURA DE LA CÚPULA, PESE A INTEGRARSE EN EL PAISAJE, SUPONEN UN HITO DE REFERENCIA.</a:t>
            </a: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sz="1700" dirty="0">
              <a:solidFill>
                <a:schemeClr val="tx2"/>
              </a:solidFill>
              <a:latin typeface="Gill Sans MT" panose="020B0502020104020203" pitchFamily="34" charset="0"/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tx2"/>
              </a:solidFill>
            </a:endParaRP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320AC7F-5B2B-1D46-B0FB-1755B7022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1974" y="5666415"/>
            <a:ext cx="7425141" cy="1117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670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D5867E-85AB-A523-44DE-0D76BB98F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D46BA6D-B405-FEAC-148E-8304E6084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BABF1D-F8E0-796A-0D0E-573043137F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96D6247-3F63-33C7-B76A-B49063E993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EDAED13-76EE-22FE-9615-7A4A64C909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E793014-73EF-CE68-213E-146B5E45CC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80F34F1-B3B4-2DDA-7AD2-DF581394F3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71843C4B-BCB2-7F98-7AC1-6CD3592DDF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ECC5EE30-1D85-A3B3-5293-FDC1CB11A6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" y="2639262"/>
            <a:ext cx="4090916" cy="19756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 kern="1200" dirty="0">
                <a:solidFill>
                  <a:schemeClr val="accent2">
                    <a:lumMod val="75000"/>
                  </a:schemeClr>
                </a:solidFill>
                <a:latin typeface="Gill Sans MT" panose="020B0502020104020203" pitchFamily="34" charset="0"/>
              </a:rPr>
              <a:t>CARACTERÍSTICAS DEL EDIFICIO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8C429441-95D0-C7BA-2E89-AE6A693D63AF}"/>
              </a:ext>
            </a:extLst>
          </p:cNvPr>
          <p:cNvSpPr txBox="1"/>
          <p:nvPr/>
        </p:nvSpPr>
        <p:spPr>
          <a:xfrm>
            <a:off x="5648016" y="2639262"/>
            <a:ext cx="5868924" cy="47000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57150" algn="just">
              <a:lnSpc>
                <a:spcPct val="90000"/>
              </a:lnSpc>
              <a:spcAft>
                <a:spcPts val="600"/>
              </a:spcAft>
            </a:pPr>
            <a:r>
              <a:rPr lang="pt-BR" sz="1700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CÚPULA DE 116 METROS DE DIÁMETRO.</a:t>
            </a: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pt-BR" sz="1700" dirty="0">
              <a:solidFill>
                <a:schemeClr val="accent1">
                  <a:lumMod val="75000"/>
                </a:schemeClr>
              </a:solidFill>
              <a:latin typeface="Gill Sans MT" panose="020B0502020104020203" pitchFamily="34" charset="0"/>
            </a:endParaRP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r>
              <a:rPr lang="pt-BR" sz="1700" dirty="0">
                <a:solidFill>
                  <a:schemeClr val="accent1">
                    <a:lumMod val="75000"/>
                  </a:schemeClr>
                </a:solidFill>
                <a:latin typeface="Gill Sans MT" panose="020B0502020104020203" pitchFamily="34" charset="0"/>
              </a:rPr>
              <a:t>SERÁ UNA DE LAS MAYORES CÚPULAS DE EUROPA Y ENTRE LAS MÁS GRANDES DEL MUNDO, POR SU DIÁMETRO. </a:t>
            </a: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pt-BR" sz="1700" dirty="0">
              <a:solidFill>
                <a:schemeClr val="accent1">
                  <a:lumMod val="75000"/>
                </a:schemeClr>
              </a:solidFill>
              <a:latin typeface="Gill Sans MT" panose="020B0502020104020203" pitchFamily="34" charset="0"/>
            </a:endParaRP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sz="1700" dirty="0">
              <a:solidFill>
                <a:schemeClr val="tx2"/>
              </a:solidFill>
              <a:latin typeface="Gill Sans MT" panose="020B0502020104020203" pitchFamily="34" charset="0"/>
            </a:endParaRPr>
          </a:p>
          <a:p>
            <a:pPr marL="285750"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solidFill>
                <a:schemeClr val="tx2"/>
              </a:solidFill>
            </a:endParaRPr>
          </a:p>
          <a:p>
            <a:pPr marL="57150" algn="just">
              <a:lnSpc>
                <a:spcPct val="90000"/>
              </a:lnSpc>
              <a:spcAft>
                <a:spcPts val="600"/>
              </a:spcAft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solidFill>
                <a:schemeClr val="tx2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A920AE5-B65D-B4E7-E2EE-72645B6C74A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934" t="16958" r="934" b="1147"/>
          <a:stretch/>
        </p:blipFill>
        <p:spPr>
          <a:xfrm>
            <a:off x="4589759" y="204011"/>
            <a:ext cx="7440622" cy="1786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433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476</Words>
  <Application>Microsoft Office PowerPoint</Application>
  <PresentationFormat>Panorámica</PresentationFormat>
  <Paragraphs>172</Paragraphs>
  <Slides>22</Slides>
  <Notes>0</Notes>
  <HiddenSlides>0</HiddenSlides>
  <MMClips>2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9" baseType="lpstr">
      <vt:lpstr>Aptos</vt:lpstr>
      <vt:lpstr>Aptos Display</vt:lpstr>
      <vt:lpstr>Arial</vt:lpstr>
      <vt:lpstr>Calibri</vt:lpstr>
      <vt:lpstr>Gill Sans MT</vt:lpstr>
      <vt:lpstr>GillSans</vt:lpstr>
      <vt:lpstr>Tema de Office</vt:lpstr>
      <vt:lpstr>Presentación de PowerPoint</vt:lpstr>
      <vt:lpstr>EQUIPO REDACTOR </vt:lpstr>
      <vt:lpstr>CONCEPTO</vt:lpstr>
      <vt:lpstr>CONCEPTO</vt:lpstr>
      <vt:lpstr>CONCEPTO</vt:lpstr>
      <vt:lpstr>CONCEPTO</vt:lpstr>
      <vt:lpstr>CONCEPTO</vt:lpstr>
      <vt:lpstr>CONCEPTO</vt:lpstr>
      <vt:lpstr>CARACTERÍSTICAS DEL EDIFICIO</vt:lpstr>
      <vt:lpstr>CARACTERÍSTICAS DEL EDIFICIO</vt:lpstr>
      <vt:lpstr>CARACTERÍSTICAS DEL EDIFICIO</vt:lpstr>
      <vt:lpstr>Presentación de PowerPoint</vt:lpstr>
      <vt:lpstr>CARACTERÍSTICAS DE LAS OBRAS</vt:lpstr>
      <vt:lpstr>CARACTERÍSTICAS DE LAS OBRAS</vt:lpstr>
      <vt:lpstr>Presentación de PowerPoint</vt:lpstr>
      <vt:lpstr>Presentación de PowerPoint</vt:lpstr>
      <vt:lpstr>PROCESO CONSTRUCTIVO</vt:lpstr>
      <vt:lpstr>PROCESO CONSTRUCTIVO</vt:lpstr>
      <vt:lpstr>INVERSIÓN Y PLAZO</vt:lpstr>
      <vt:lpstr>INFOGRAFÍA DEL PROYECTO TERMINADO</vt:lpstr>
      <vt:lpstr>INFOGRAFÍA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Francisco Antonio Moreno Gonzalez</dc:creator>
  <cp:lastModifiedBy>Francisco Antonio Moreno Gonzalez</cp:lastModifiedBy>
  <cp:revision>10</cp:revision>
  <dcterms:created xsi:type="dcterms:W3CDTF">2024-12-17T13:48:00Z</dcterms:created>
  <dcterms:modified xsi:type="dcterms:W3CDTF">2025-02-03T13:32:53Z</dcterms:modified>
</cp:coreProperties>
</file>